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tels, Stacy" initials="B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8D"/>
    <a:srgbClr val="2241A1"/>
    <a:srgbClr val="172245"/>
    <a:srgbClr val="4F0D1D"/>
    <a:srgbClr val="991B38"/>
    <a:srgbClr val="410B18"/>
    <a:srgbClr val="380A15"/>
    <a:srgbClr val="BE1D3C"/>
    <a:srgbClr val="141E3C"/>
    <a:srgbClr val="1A2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94660"/>
  </p:normalViewPr>
  <p:slideViewPr>
    <p:cSldViewPr>
      <p:cViewPr>
        <p:scale>
          <a:sx n="75" d="100"/>
          <a:sy n="75" d="100"/>
        </p:scale>
        <p:origin x="-272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9" y="680721"/>
            <a:ext cx="6252862" cy="4833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5370699"/>
            <a:ext cx="9143245" cy="14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7717"/>
          </a:xfrm>
          <a:prstGeom prst="rect">
            <a:avLst/>
          </a:prstGeom>
          <a:solidFill>
            <a:srgbClr val="22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2285811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74638"/>
            <a:ext cx="6096000" cy="1143000"/>
          </a:xfrm>
        </p:spPr>
        <p:txBody>
          <a:bodyPr lIns="0" r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127000" dist="50800" dir="2700000" algn="tl" rotWithShape="0">
                    <a:srgbClr val="172245">
                      <a:alpha val="95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096000" cy="5029200"/>
          </a:xfrm>
        </p:spPr>
        <p:txBody>
          <a:bodyPr lIns="0" rIns="0">
            <a:normAutofit/>
          </a:bodyPr>
          <a:lstStyle>
            <a:lvl1pPr marL="274320" indent="-274320">
              <a:spcBef>
                <a:spcPts val="1200"/>
              </a:spcBef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31520" indent="-274320">
              <a:spcBef>
                <a:spcPts val="500"/>
              </a:spcBef>
              <a:buSzPct val="100000"/>
              <a:buFont typeface="Arial Narrow" panose="020B0606020202030204" pitchFamily="34" charset="0"/>
              <a:buChar char="◦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15065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7717"/>
          </a:xfrm>
          <a:prstGeom prst="rect">
            <a:avLst/>
          </a:prstGeom>
          <a:solidFill>
            <a:srgbClr val="BE1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2285811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74638"/>
            <a:ext cx="6096000" cy="1143000"/>
          </a:xfrm>
        </p:spPr>
        <p:txBody>
          <a:bodyPr lIns="0" r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127000" dist="50800" dir="2700000" algn="tl" rotWithShape="0">
                    <a:srgbClr val="4F0D1D">
                      <a:alpha val="90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096000" cy="5029200"/>
          </a:xfrm>
        </p:spPr>
        <p:txBody>
          <a:bodyPr lIns="0" rIns="0">
            <a:normAutofit/>
          </a:bodyPr>
          <a:lstStyle>
            <a:lvl1pPr marL="274320" indent="-274320">
              <a:spcBef>
                <a:spcPts val="1200"/>
              </a:spcBef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31520" indent="-274320">
              <a:spcBef>
                <a:spcPts val="500"/>
              </a:spcBef>
              <a:buSzPct val="100000"/>
              <a:buFont typeface="Arial Narrow" panose="020B0606020202030204" pitchFamily="34" charset="0"/>
              <a:buChar char="◦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424747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9" y="987974"/>
            <a:ext cx="6546563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iv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7717"/>
          </a:xfrm>
          <a:prstGeom prst="rect">
            <a:avLst/>
          </a:prstGeom>
          <a:solidFill>
            <a:srgbClr val="22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0497" y="685800"/>
            <a:ext cx="5480547" cy="1143000"/>
          </a:xfrm>
          <a:effectLst/>
        </p:spPr>
        <p:txBody>
          <a:bodyPr lIns="0" r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127000" dist="50800" dir="2700000" algn="tl" rotWithShape="0">
                    <a:srgbClr val="172245">
                      <a:alpha val="90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5486400" cy="4648200"/>
          </a:xfrm>
        </p:spPr>
        <p:txBody>
          <a:bodyPr lIns="0" rIns="0">
            <a:normAutofit/>
          </a:bodyPr>
          <a:lstStyle>
            <a:lvl1pPr marL="274320" indent="-274320">
              <a:spcBef>
                <a:spcPts val="1200"/>
              </a:spcBef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31520" indent="-274320">
              <a:spcBef>
                <a:spcPts val="500"/>
              </a:spcBef>
              <a:buSzPct val="100000"/>
              <a:buFont typeface="Arial Narrow" panose="020B0606020202030204" pitchFamily="34" charset="0"/>
              <a:buChar char="◦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3" y="283"/>
            <a:ext cx="1749407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ive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7717"/>
          </a:xfrm>
          <a:prstGeom prst="rect">
            <a:avLst/>
          </a:prstGeom>
          <a:solidFill>
            <a:srgbClr val="BE1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0497" y="685800"/>
            <a:ext cx="5480547" cy="1143000"/>
          </a:xfrm>
        </p:spPr>
        <p:txBody>
          <a:bodyPr lIns="0" r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127000" dist="50800" dir="2700000" algn="tl" rotWithShape="0">
                    <a:srgbClr val="4F0D1D">
                      <a:alpha val="90000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5486400" cy="4648200"/>
          </a:xfrm>
        </p:spPr>
        <p:txBody>
          <a:bodyPr lIns="0" rIns="0">
            <a:normAutofit/>
          </a:bodyPr>
          <a:lstStyle>
            <a:lvl1pPr marL="274320" indent="-274320">
              <a:spcBef>
                <a:spcPts val="1200"/>
              </a:spcBef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31520" indent="-274320">
              <a:spcBef>
                <a:spcPts val="500"/>
              </a:spcBef>
              <a:buSzPct val="100000"/>
              <a:buFont typeface="Arial Narrow" panose="020B0606020202030204" pitchFamily="34" charset="0"/>
              <a:buChar char="◦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3" y="283"/>
            <a:ext cx="1749407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92" y="987974"/>
            <a:ext cx="6473417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E94F4-3DEA-46A0-A4CC-F688F9423995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4561-3FA1-44AA-AD9F-C51FE832C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2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5376100"/>
            <a:ext cx="7162800" cy="1470025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effectLst>
                  <a:outerShdw blurRad="127000" dist="50800" dir="2700000" algn="tl" rotWithShape="0">
                    <a:srgbClr val="4F0D1D">
                      <a:alpha val="95000"/>
                    </a:srgbClr>
                  </a:outerShdw>
                </a:effectLst>
                <a:latin typeface="Arial Narrow" panose="020B0606020202030204" pitchFamily="34" charset="0"/>
              </a:rPr>
              <a:t>Helping your employees navigate their commute during I-95 construction</a:t>
            </a:r>
            <a:endParaRPr lang="en-US" sz="3200" i="1" dirty="0">
              <a:solidFill>
                <a:schemeClr val="bg1"/>
              </a:solidFill>
              <a:effectLst>
                <a:outerShdw blurRad="127000" dist="50800" dir="2700000" algn="tl" rotWithShape="0">
                  <a:srgbClr val="4F0D1D">
                    <a:alpha val="9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867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TRANSIT </a:t>
            </a:r>
            <a:r>
              <a:rPr lang="en-US" sz="2400" b="0" dirty="0" smtClean="0"/>
              <a:t>CONTINUED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3276600" cy="5181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NJ Transit’s </a:t>
            </a:r>
            <a:r>
              <a:rPr lang="en-US" dirty="0" err="1"/>
              <a:t>RiverLine</a:t>
            </a:r>
            <a:r>
              <a:rPr lang="en-US" dirty="0"/>
              <a:t> serves many </a:t>
            </a:r>
            <a:r>
              <a:rPr lang="en-US" dirty="0" smtClean="0"/>
              <a:t>New Jersey </a:t>
            </a:r>
            <a:r>
              <a:rPr lang="en-US" dirty="0"/>
              <a:t>suburbs that </a:t>
            </a:r>
            <a:r>
              <a:rPr lang="en-US" dirty="0" smtClean="0"/>
              <a:t>feed onto I-95</a:t>
            </a:r>
          </a:p>
          <a:p>
            <a:pPr lvl="0"/>
            <a:r>
              <a:rPr lang="en-US" dirty="0" smtClean="0"/>
              <a:t>Bus </a:t>
            </a:r>
            <a:r>
              <a:rPr lang="en-US" dirty="0"/>
              <a:t>routes cover even more – SEPTA and </a:t>
            </a:r>
            <a:r>
              <a:rPr lang="en-US" dirty="0" err="1"/>
              <a:t>NJTransit</a:t>
            </a:r>
            <a:endParaRPr lang="en-US" sz="3200" dirty="0"/>
          </a:p>
          <a:p>
            <a:pPr lvl="1"/>
            <a:r>
              <a:rPr lang="en-US" dirty="0"/>
              <a:t>Connect with </a:t>
            </a:r>
            <a:r>
              <a:rPr lang="en-US" dirty="0" smtClean="0"/>
              <a:t>NJ Transit </a:t>
            </a:r>
            <a:r>
              <a:rPr lang="en-US" dirty="0"/>
              <a:t>trains and buses, too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7" y="2099549"/>
            <a:ext cx="1888660" cy="490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31904"/>
            <a:ext cx="2462581" cy="3389096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AND VAN 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Two or more commuters share a vehicle to work</a:t>
            </a:r>
          </a:p>
          <a:p>
            <a:pPr lvl="0"/>
            <a:r>
              <a:rPr lang="en-US" dirty="0"/>
              <a:t>Third-party company provides van for larger groups (6+)</a:t>
            </a:r>
          </a:p>
          <a:p>
            <a:pPr lvl="0"/>
            <a:r>
              <a:rPr lang="en-US" dirty="0"/>
              <a:t>Agree on where to meet/pick up, who drives, compensation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7" y="2099549"/>
            <a:ext cx="1888660" cy="49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715000" cy="5105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Online service to </a:t>
            </a:r>
            <a:r>
              <a:rPr lang="en-US" dirty="0" smtClean="0"/>
              <a:t>match commuters</a:t>
            </a:r>
            <a:endParaRPr lang="en-US" dirty="0"/>
          </a:p>
          <a:p>
            <a:pPr lvl="0"/>
            <a:r>
              <a:rPr lang="en-US" b="1" dirty="0" smtClean="0"/>
              <a:t>Share-A-Ride:</a:t>
            </a:r>
            <a:r>
              <a:rPr lang="en-US" dirty="0" smtClean="0"/>
              <a:t> free </a:t>
            </a:r>
            <a:r>
              <a:rPr lang="en-US" dirty="0"/>
              <a:t>service providing </a:t>
            </a:r>
            <a:r>
              <a:rPr lang="en-US" dirty="0" smtClean="0"/>
              <a:t>matches to:</a:t>
            </a:r>
          </a:p>
          <a:p>
            <a:pPr marL="2344738" lvl="1" indent="-273050" defTabSz="1255713"/>
            <a:r>
              <a:rPr lang="en-US" sz="2400" dirty="0" smtClean="0"/>
              <a:t>Transit options</a:t>
            </a:r>
          </a:p>
          <a:p>
            <a:pPr marL="2344738" lvl="1" indent="-273050"/>
            <a:r>
              <a:rPr lang="en-US" sz="2400" dirty="0" smtClean="0"/>
              <a:t>Carpool/vanpool contacts</a:t>
            </a:r>
          </a:p>
          <a:p>
            <a:pPr marL="2344738" lvl="1" indent="-273050"/>
            <a:r>
              <a:rPr lang="en-US" sz="2400" dirty="0" smtClean="0"/>
              <a:t>Bicycling and walking route groups</a:t>
            </a:r>
          </a:p>
          <a:p>
            <a:r>
              <a:rPr lang="en-US" dirty="0" smtClean="0"/>
              <a:t>For employers (matching at work site) or individual commuters</a:t>
            </a:r>
          </a:p>
          <a:p>
            <a:r>
              <a:rPr lang="en-US" i="1" dirty="0" smtClean="0"/>
              <a:t>Not</a:t>
            </a:r>
            <a:r>
              <a:rPr lang="en-US" dirty="0" smtClean="0"/>
              <a:t> one-time or infrequent 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8" y="2993674"/>
            <a:ext cx="1499492" cy="114595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97" y="304800"/>
            <a:ext cx="5480547" cy="1143000"/>
          </a:xfrm>
        </p:spPr>
        <p:txBody>
          <a:bodyPr/>
          <a:lstStyle/>
          <a:p>
            <a:r>
              <a:rPr lang="en-US" dirty="0" smtClean="0"/>
              <a:t>RIDE MATCHING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42" y="2112111"/>
            <a:ext cx="1888660" cy="4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830" y="1948254"/>
            <a:ext cx="2895600" cy="2057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Work from home or at a remote location</a:t>
            </a:r>
          </a:p>
          <a:p>
            <a:pPr lvl="0"/>
            <a:r>
              <a:rPr lang="en-US" dirty="0" smtClean="0"/>
              <a:t>No commuting required!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7" y="2119966"/>
            <a:ext cx="1888660" cy="4885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1" y="1905000"/>
            <a:ext cx="2285811" cy="2133424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6398" y="4241906"/>
            <a:ext cx="5483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Can be casual or a formal policy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Can be short term or a regular option</a:t>
            </a:r>
          </a:p>
        </p:txBody>
      </p:sp>
    </p:spTree>
    <p:extLst>
      <p:ext uri="{BB962C8B-B14F-4D97-AF65-F5344CB8AC3E}">
        <p14:creationId xmlns:p14="http://schemas.microsoft.com/office/powerpoint/2010/main" val="4977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97" y="685800"/>
            <a:ext cx="578510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COMPRESSED WORK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Work same weekly hours in fewer days</a:t>
            </a:r>
            <a:endParaRPr lang="en-US" sz="3200" dirty="0"/>
          </a:p>
          <a:p>
            <a:pPr lvl="1"/>
            <a:r>
              <a:rPr lang="en-US" dirty="0" smtClean="0"/>
              <a:t>Four </a:t>
            </a:r>
            <a:r>
              <a:rPr lang="en-US" dirty="0"/>
              <a:t>10-hour days with one day off each week</a:t>
            </a:r>
          </a:p>
          <a:p>
            <a:pPr lvl="1"/>
            <a:r>
              <a:rPr lang="en-US" dirty="0" smtClean="0"/>
              <a:t>Nine </a:t>
            </a:r>
            <a:r>
              <a:rPr lang="en-US" dirty="0"/>
              <a:t>9-hour days with 10</a:t>
            </a:r>
            <a:r>
              <a:rPr lang="en-US" baseline="30000" dirty="0"/>
              <a:t>th</a:t>
            </a:r>
            <a:r>
              <a:rPr lang="en-US" dirty="0"/>
              <a:t> day off</a:t>
            </a:r>
          </a:p>
          <a:p>
            <a:pPr lvl="0"/>
            <a:r>
              <a:rPr lang="en-US" dirty="0"/>
              <a:t>Keeps employees off the road one day (or more)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6" y="2092676"/>
            <a:ext cx="1968845" cy="49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97" y="685800"/>
            <a:ext cx="578510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INCENTIVES AND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5562600" cy="4648200"/>
          </a:xfrm>
        </p:spPr>
        <p:txBody>
          <a:bodyPr/>
          <a:lstStyle/>
          <a:p>
            <a:pPr lvl="0"/>
            <a:r>
              <a:rPr lang="en-US" dirty="0"/>
              <a:t>Encourages change</a:t>
            </a:r>
          </a:p>
          <a:p>
            <a:pPr lvl="0"/>
            <a:r>
              <a:rPr lang="en-US" dirty="0"/>
              <a:t>Transit benefit (</a:t>
            </a:r>
            <a:r>
              <a:rPr lang="en-US" dirty="0" err="1"/>
              <a:t>RideECO</a:t>
            </a:r>
            <a:r>
              <a:rPr lang="en-US" dirty="0"/>
              <a:t>) – </a:t>
            </a:r>
            <a:r>
              <a:rPr lang="en-US" dirty="0" smtClean="0"/>
              <a:t>saves money for both </a:t>
            </a:r>
            <a:r>
              <a:rPr lang="en-US" dirty="0"/>
              <a:t>employees and </a:t>
            </a:r>
            <a:r>
              <a:rPr lang="en-US" dirty="0" smtClean="0"/>
              <a:t>employers 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/>
              <a:t>Enter contest/raffle or earn “</a:t>
            </a:r>
            <a:r>
              <a:rPr lang="en-US" dirty="0" smtClean="0"/>
              <a:t>points”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prizes</a:t>
            </a:r>
          </a:p>
          <a:p>
            <a:pPr lvl="0"/>
            <a:r>
              <a:rPr lang="en-US" dirty="0"/>
              <a:t>On-site amenities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2095941"/>
            <a:ext cx="2072469" cy="49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97" y="685800"/>
            <a:ext cx="59735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SUPPLEMENTAL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Emergency Ride Home (ERH)</a:t>
            </a:r>
          </a:p>
          <a:p>
            <a:pPr lvl="0"/>
            <a:r>
              <a:rPr lang="en-US" dirty="0"/>
              <a:t>Parking Management/Preferred Parking</a:t>
            </a:r>
          </a:p>
          <a:p>
            <a:pPr lvl="0"/>
            <a:r>
              <a:rPr lang="en-US" dirty="0"/>
              <a:t>Park and Ride network</a:t>
            </a:r>
          </a:p>
          <a:p>
            <a:pPr lvl="0"/>
            <a:r>
              <a:rPr lang="en-US" dirty="0"/>
              <a:t>Air Quality Partnership (AQP)</a:t>
            </a:r>
          </a:p>
          <a:p>
            <a:pPr lvl="0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141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447800"/>
            <a:ext cx="60198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Delaware County TMA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610-892-9440|  www.dctma.org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www.dvrpc.org/commute95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096" y="4184065"/>
            <a:ext cx="608990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DVRPC Contacts:</a:t>
            </a: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Commuter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Services</a:t>
            </a:r>
            <a:b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Stacy Bartels: sbartels@dvrpc.org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Communications and Outreach</a:t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Elise Turner: eturner@dvrpc.org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Construction 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Assistance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Information</a:t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Jesse Buerk: jbuerk@dvrpc.org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CONSTRUCTION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096000" cy="644718"/>
          </a:xfrm>
        </p:spPr>
        <p:txBody>
          <a:bodyPr>
            <a:normAutofit/>
          </a:bodyPr>
          <a:lstStyle/>
          <a:p>
            <a:r>
              <a:rPr lang="en-US" sz="2200" dirty="0"/>
              <a:t>Five </a:t>
            </a:r>
            <a:r>
              <a:rPr lang="en-US" sz="2200" dirty="0" smtClean="0"/>
              <a:t>sections between I-676 and Cottman Avenue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47" y="1959470"/>
            <a:ext cx="5522520" cy="1956654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67000" y="4106633"/>
            <a:ext cx="6096000" cy="2454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74320" indent="-27432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At least three lanes open at all times in construction zones</a:t>
            </a:r>
          </a:p>
          <a:p>
            <a:pPr marL="274320" indent="-27432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Full completion expected in </a:t>
            </a:r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 </a:t>
            </a: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(everything)</a:t>
            </a:r>
          </a:p>
          <a:p>
            <a:pPr marL="274320" indent="-27432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Final: 4 lanes each direction; improved on/off ramps</a:t>
            </a:r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b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new bridges</a:t>
            </a:r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74320" indent="-27432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Construction info and more: </a:t>
            </a: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www.95revive.com</a:t>
            </a:r>
          </a:p>
        </p:txBody>
      </p:sp>
    </p:spTree>
    <p:extLst>
      <p:ext uri="{BB962C8B-B14F-4D97-AF65-F5344CB8AC3E}">
        <p14:creationId xmlns:p14="http://schemas.microsoft.com/office/powerpoint/2010/main" val="9016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QUESTIONS FOR EMPLOYERS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3200400"/>
            <a:ext cx="6248400" cy="327659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Do </a:t>
            </a:r>
            <a:r>
              <a:rPr lang="en-US" sz="2700" dirty="0"/>
              <a:t>you know how your employees get </a:t>
            </a:r>
            <a:r>
              <a:rPr lang="en-US" sz="2700" dirty="0" smtClean="0"/>
              <a:t>to work</a:t>
            </a:r>
            <a:r>
              <a:rPr lang="en-US" sz="2700" dirty="0"/>
              <a:t>?</a:t>
            </a:r>
          </a:p>
          <a:p>
            <a:r>
              <a:rPr lang="en-US" sz="2700" dirty="0" smtClean="0"/>
              <a:t>If </a:t>
            </a:r>
            <a:r>
              <a:rPr lang="en-US" sz="2700" dirty="0"/>
              <a:t>they drive, do they use </a:t>
            </a:r>
            <a:r>
              <a:rPr lang="en-US" sz="2700" dirty="0" smtClean="0"/>
              <a:t>I-95</a:t>
            </a:r>
            <a:r>
              <a:rPr lang="en-US" sz="2700" dirty="0"/>
              <a:t>?</a:t>
            </a:r>
          </a:p>
          <a:p>
            <a:r>
              <a:rPr lang="en-US" sz="2700" dirty="0" smtClean="0"/>
              <a:t>If </a:t>
            </a:r>
            <a:r>
              <a:rPr lang="en-US" sz="2700" dirty="0"/>
              <a:t>they use </a:t>
            </a:r>
            <a:r>
              <a:rPr lang="en-US" sz="2700" dirty="0" smtClean="0"/>
              <a:t>I-95</a:t>
            </a:r>
            <a:r>
              <a:rPr lang="en-US" sz="2700" dirty="0"/>
              <a:t>, what part?</a:t>
            </a:r>
          </a:p>
          <a:p>
            <a:r>
              <a:rPr lang="en-US" sz="2700" dirty="0" smtClean="0"/>
              <a:t>Could </a:t>
            </a:r>
            <a:r>
              <a:rPr lang="en-US" sz="2700" dirty="0"/>
              <a:t>they use transit as an alternative?</a:t>
            </a:r>
          </a:p>
          <a:p>
            <a:r>
              <a:rPr lang="en-US" sz="2700" dirty="0" smtClean="0"/>
              <a:t>Why </a:t>
            </a:r>
            <a:r>
              <a:rPr lang="en-US" sz="2700" dirty="0"/>
              <a:t>is their commute important to </a:t>
            </a:r>
            <a:r>
              <a:rPr lang="en-US" sz="2700" dirty="0" smtClean="0"/>
              <a:t>your company?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6" y="1349135"/>
            <a:ext cx="5815104" cy="168845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EMPLOYERS SHOULD CARE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447800"/>
            <a:ext cx="6096000" cy="5029200"/>
          </a:xfrm>
        </p:spPr>
        <p:txBody>
          <a:bodyPr/>
          <a:lstStyle/>
          <a:p>
            <a:pPr lvl="0"/>
            <a:r>
              <a:rPr lang="en-US" dirty="0"/>
              <a:t>Employees stuck in traffic get to work already stressed</a:t>
            </a:r>
          </a:p>
          <a:p>
            <a:pPr lvl="0"/>
            <a:r>
              <a:rPr lang="en-US" dirty="0"/>
              <a:t>Employees who face difficult commutes are more prone to take sick days</a:t>
            </a:r>
          </a:p>
          <a:p>
            <a:pPr lvl="0"/>
            <a:r>
              <a:rPr lang="en-US" dirty="0"/>
              <a:t>Stressed and absent employees can mean lower productivity</a:t>
            </a:r>
          </a:p>
          <a:p>
            <a:pPr lvl="0"/>
            <a:r>
              <a:rPr lang="en-US" dirty="0"/>
              <a:t>Employees </a:t>
            </a:r>
            <a:r>
              <a:rPr lang="en-US" dirty="0" smtClean="0"/>
              <a:t>caught </a:t>
            </a:r>
            <a:r>
              <a:rPr lang="en-US" dirty="0"/>
              <a:t>in traffic contribute to air </a:t>
            </a:r>
            <a:r>
              <a:rPr lang="en-US" dirty="0" smtClean="0"/>
              <a:t>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4446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KNOW HOW YOUR EMPLOYEES GET TO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905001"/>
            <a:ext cx="6096000" cy="4800599"/>
          </a:xfrm>
        </p:spPr>
        <p:txBody>
          <a:bodyPr/>
          <a:lstStyle/>
          <a:p>
            <a:pPr lvl="0"/>
            <a:r>
              <a:rPr lang="en-US" dirty="0"/>
              <a:t>Where do they travel from?</a:t>
            </a:r>
          </a:p>
          <a:p>
            <a:pPr lvl="0"/>
            <a:r>
              <a:rPr lang="en-US" dirty="0"/>
              <a:t>At what times?</a:t>
            </a:r>
          </a:p>
          <a:p>
            <a:pPr lvl="1"/>
            <a:r>
              <a:rPr lang="en-US" dirty="0"/>
              <a:t>Survey</a:t>
            </a:r>
          </a:p>
          <a:p>
            <a:pPr lvl="1"/>
            <a:r>
              <a:rPr lang="en-US" dirty="0"/>
              <a:t>Transportation </a:t>
            </a:r>
            <a:r>
              <a:rPr lang="en-US" dirty="0" smtClean="0"/>
              <a:t>Fair</a:t>
            </a:r>
          </a:p>
          <a:p>
            <a:r>
              <a:rPr lang="en-US" dirty="0" smtClean="0"/>
              <a:t>How many use I-95 regularly?</a:t>
            </a:r>
          </a:p>
          <a:p>
            <a:pPr lvl="1"/>
            <a:r>
              <a:rPr lang="en-US" dirty="0" smtClean="0"/>
              <a:t>Where they live and what time they commute make a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427940"/>
            <a:ext cx="6096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MORNING COMMUTE FROM BUCKS COUNTY INTO CENTER CITY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1752600"/>
            <a:ext cx="609600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i="1" dirty="0" smtClean="0"/>
              <a:t>(Commute time graphic)</a:t>
            </a:r>
            <a:endParaRPr lang="en-US" sz="2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00" y="1777985"/>
            <a:ext cx="6138165" cy="476058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0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Allows employees to alter their commute times slightly to accommodate more efficient </a:t>
            </a:r>
            <a:r>
              <a:rPr lang="en-US" dirty="0" smtClean="0"/>
              <a:t>travel schedules </a:t>
            </a:r>
            <a:r>
              <a:rPr lang="en-US" dirty="0"/>
              <a:t>– either driving (alone or in carpools) or taking transit</a:t>
            </a:r>
          </a:p>
          <a:p>
            <a:pPr lvl="0"/>
            <a:r>
              <a:rPr lang="en-US" dirty="0"/>
              <a:t>Company-wide or on an individual </a:t>
            </a:r>
            <a:r>
              <a:rPr lang="en-US" dirty="0" smtClean="0"/>
              <a:t>basis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99549"/>
            <a:ext cx="1901795" cy="49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867400" cy="1143000"/>
          </a:xfrm>
        </p:spPr>
        <p:txBody>
          <a:bodyPr/>
          <a:lstStyle/>
          <a:p>
            <a:r>
              <a:rPr lang="en-US" dirty="0" smtClean="0"/>
              <a:t>USING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315" y="1295400"/>
            <a:ext cx="4267200" cy="5334000"/>
          </a:xfrm>
        </p:spPr>
        <p:txBody>
          <a:bodyPr>
            <a:normAutofit lnSpcReduction="10000"/>
          </a:bodyPr>
          <a:lstStyle/>
          <a:p>
            <a:pPr marL="171450" indent="-171450"/>
            <a:r>
              <a:rPr lang="en-US" dirty="0"/>
              <a:t>Two lines that basically parallel I-95:</a:t>
            </a:r>
          </a:p>
          <a:p>
            <a:pPr lvl="1"/>
            <a:r>
              <a:rPr lang="en-US" sz="2400" dirty="0" smtClean="0"/>
              <a:t>Wilmington/Newark</a:t>
            </a:r>
            <a:br>
              <a:rPr lang="en-US" sz="2400" dirty="0" smtClean="0"/>
            </a:br>
            <a:r>
              <a:rPr lang="en-US" sz="2400" dirty="0" smtClean="0"/>
              <a:t>(south of Philadelphia)</a:t>
            </a:r>
          </a:p>
          <a:p>
            <a:pPr lvl="1"/>
            <a:r>
              <a:rPr lang="en-US" sz="2400" dirty="0" smtClean="0"/>
              <a:t>Trenton (north of Philadelphia)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Increase service and add </a:t>
            </a:r>
            <a:b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bi-level cars</a:t>
            </a:r>
          </a:p>
          <a:p>
            <a:pPr lvl="2"/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Promote specific available/added parking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7" y="2099549"/>
            <a:ext cx="1888660" cy="490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3641698"/>
            <a:ext cx="1499492" cy="1993227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" y="1371600"/>
            <a:ext cx="1499492" cy="1993227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600"/>
            <a:ext cx="3047748" cy="126786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3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468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Helping your employees navigate their commute during I-95 construction</vt:lpstr>
      <vt:lpstr>I-95 CONSTRUCTION 101</vt:lpstr>
      <vt:lpstr>QUESTIONS FOR EMPLOYERS</vt:lpstr>
      <vt:lpstr>WHY EMPLOYERS SHOULD CARE</vt:lpstr>
      <vt:lpstr>DO YOU KNOW HOW YOUR EMPLOYEES GET TO WORK?</vt:lpstr>
      <vt:lpstr>THE MORNING COMMUTE FROM BUCKS COUNTY INTO CENTER CITY</vt:lpstr>
      <vt:lpstr>PowerPoint Presentation</vt:lpstr>
      <vt:lpstr>FLEX TIME</vt:lpstr>
      <vt:lpstr>USING TRANSIT</vt:lpstr>
      <vt:lpstr>USING TRANSIT CONTINUED</vt:lpstr>
      <vt:lpstr>CAR AND VAN POOLS</vt:lpstr>
      <vt:lpstr>RIDE MATCHING</vt:lpstr>
      <vt:lpstr>TELEWORK</vt:lpstr>
      <vt:lpstr>COMPRESSED WORK WEEK</vt:lpstr>
      <vt:lpstr>INCENTIVES AND REWARDS</vt:lpstr>
      <vt:lpstr>SUPPLEMENTAL PROGRAMS</vt:lpstr>
      <vt:lpstr>PowerPoint Presentation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Lipartito, Stephanie</dc:creator>
  <cp:lastModifiedBy>lturton</cp:lastModifiedBy>
  <cp:revision>120</cp:revision>
  <cp:lastPrinted>2016-04-29T15:09:15Z</cp:lastPrinted>
  <dcterms:created xsi:type="dcterms:W3CDTF">2016-03-23T15:58:29Z</dcterms:created>
  <dcterms:modified xsi:type="dcterms:W3CDTF">2016-06-24T13:21:54Z</dcterms:modified>
</cp:coreProperties>
</file>