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sldIdLst>
    <p:sldId id="269" r:id="rId2"/>
    <p:sldId id="265" r:id="rId3"/>
    <p:sldId id="259" r:id="rId4"/>
    <p:sldId id="268" r:id="rId5"/>
    <p:sldId id="262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els, Stacy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902" autoAdjust="0"/>
  </p:normalViewPr>
  <p:slideViewPr>
    <p:cSldViewPr>
      <p:cViewPr>
        <p:scale>
          <a:sx n="90" d="100"/>
          <a:sy n="90" d="100"/>
        </p:scale>
        <p:origin x="-588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31BAF-F47B-421E-96F3-E99E50A73827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8663-28D5-46B1-B7A1-40CA8103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2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48663-28D5-46B1-B7A1-40CA81034F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5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logo to first slide</a:t>
            </a:r>
            <a:r>
              <a:rPr lang="en-US" baseline="0" dirty="0" smtClean="0"/>
              <a:t> (and/or do we need an intro slide with brief background?)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48663-28D5-46B1-B7A1-40CA81034F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4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we can explore</a:t>
            </a:r>
            <a:r>
              <a:rPr lang="en-US" baseline="0" dirty="0" smtClean="0"/>
              <a:t> loads to SVCs of other systems, too, and/or add fare media for other specific systems to the Select 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48663-28D5-46B1-B7A1-40CA81034F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9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to f</a:t>
            </a:r>
            <a:r>
              <a:rPr lang="en-US" dirty="0" smtClean="0"/>
              <a:t>ootnote: Per research</a:t>
            </a:r>
            <a:r>
              <a:rPr lang="en-US" baseline="0" dirty="0" smtClean="0"/>
              <a:t> </a:t>
            </a:r>
            <a:r>
              <a:rPr lang="en-US" i="1" baseline="0" dirty="0" smtClean="0">
                <a:solidFill>
                  <a:srgbClr val="FF0000"/>
                </a:solidFill>
              </a:rPr>
              <a:t>of current users 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48663-28D5-46B1-B7A1-40CA81034F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1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</a:endParaRPr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</a:endParaRPr>
            </a:p>
          </p:txBody>
        </p:sp>
      </p:grpSp>
      <p:sp>
        <p:nvSpPr>
          <p:cNvPr id="368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A25A53F-8FED-40DF-93B2-F260F22893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68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786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B473D-1548-44A9-B245-CE59ADEF6BF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81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EA86C-D0AF-455B-809C-786FCCF8C67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82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2308-A59D-43B1-AA91-DF940721737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680" y="5847080"/>
            <a:ext cx="2103120" cy="93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1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2A0D5-04D3-487F-A4E6-97248955276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42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4685B-6C48-428A-8ABF-51660E9CA79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88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52F41-90F2-4B0A-99D5-9ADB42A8542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33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D4629-F9BE-4805-90A0-3F3DB9BF0E1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9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918A3-6462-4BC6-99C3-767EAE5C85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9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A5FAA-3A74-4515-B1C5-A3E702B5834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62034-AA89-4911-ADEE-B1E8715F9CC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4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584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58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58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58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58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3584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B0C391-9443-4857-B582-8EE7C4F97696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6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 smtClean="0"/>
              <a:t>The Delaware Valley Regional Planning Commission (DVRPC) is the MPO for the Greater </a:t>
            </a:r>
            <a:r>
              <a:rPr lang="en-US" altLang="en-US" sz="2600" smtClean="0"/>
              <a:t>Philadelphia Region</a:t>
            </a:r>
            <a:endParaRPr lang="en-US" altLang="en-US" sz="2600" dirty="0" smtClean="0"/>
          </a:p>
          <a:p>
            <a:r>
              <a:rPr lang="en-US" altLang="en-US" sz="2600" dirty="0" smtClean="0"/>
              <a:t>Administered </a:t>
            </a:r>
            <a:r>
              <a:rPr lang="en-US" altLang="en-US" sz="2600" dirty="0"/>
              <a:t>by DVRPC since </a:t>
            </a:r>
            <a:r>
              <a:rPr lang="en-US" altLang="en-US" sz="2600" dirty="0" smtClean="0"/>
              <a:t>1991</a:t>
            </a:r>
          </a:p>
          <a:p>
            <a:r>
              <a:rPr lang="en-US" altLang="en-US" sz="2600" dirty="0" smtClean="0"/>
              <a:t>Second commuter benefit program in the nation (after NYC)</a:t>
            </a:r>
            <a:endParaRPr lang="en-US" altLang="en-US" sz="2600" dirty="0"/>
          </a:p>
          <a:p>
            <a:r>
              <a:rPr lang="en-US" altLang="en-US" sz="2600" dirty="0" smtClean="0"/>
              <a:t>RideECO is a Transportation Fringe Benefit (TFB), </a:t>
            </a:r>
            <a:r>
              <a:rPr lang="en-US" altLang="en-US" sz="2600" i="1" dirty="0" smtClean="0"/>
              <a:t>not</a:t>
            </a:r>
            <a:r>
              <a:rPr lang="en-US" altLang="en-US" sz="2600" dirty="0" smtClean="0"/>
              <a:t> a Flexible Spending Account; has fewer administrative requirements than FSA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"/>
            <a:ext cx="3627882" cy="173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/>
              <a:t>Overview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dirty="0" smtClean="0"/>
              <a:t>Two program options: RideECO (bulk) and RideECO Select (online)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/>
              <a:t>RideECO geared toward smaller employers or those with one worksite; administration and distribution handled by employer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/>
              <a:t>RideECO Select better for larger employers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offers the opportunity of a national commuter benefit;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administration is managed online;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employees can have a role in managing benefit;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products are mailed directly to employees;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more product options</a:t>
            </a:r>
          </a:p>
        </p:txBody>
      </p:sp>
    </p:spTree>
    <p:extLst>
      <p:ext uri="{BB962C8B-B14F-4D97-AF65-F5344CB8AC3E}">
        <p14:creationId xmlns:p14="http://schemas.microsoft.com/office/powerpoint/2010/main" val="8790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SzPct val="167000"/>
              <a:buFont typeface="Arial" panose="020B0604020202020204" pitchFamily="34" charset="0"/>
              <a:buChar char="•"/>
            </a:pPr>
            <a:r>
              <a:rPr lang="en-US" altLang="en-US" sz="2500" dirty="0" smtClean="0"/>
              <a:t>RideECO products can </a:t>
            </a:r>
            <a:r>
              <a:rPr lang="en-US" altLang="en-US" sz="2500" dirty="0"/>
              <a:t>be used to purchase fare materials—monthly passes, weekly passes, 10-trip tickets, tokens, single ride tickets, loads onto fare cards, </a:t>
            </a:r>
            <a:r>
              <a:rPr lang="en-US" altLang="en-US" sz="2500" dirty="0" smtClean="0"/>
              <a:t>monthly vanpool expenses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altLang="en-US" sz="2500" dirty="0" smtClean="0"/>
              <a:t> </a:t>
            </a:r>
            <a:endParaRPr lang="en-US" altLang="en-US" sz="2500" dirty="0"/>
          </a:p>
          <a:p>
            <a:pPr>
              <a:lnSpc>
                <a:spcPct val="90000"/>
              </a:lnSpc>
            </a:pPr>
            <a:r>
              <a:rPr lang="en-US" altLang="en-US" sz="2500" dirty="0" err="1" smtClean="0"/>
              <a:t>RideECO</a:t>
            </a:r>
            <a:r>
              <a:rPr lang="en-US" altLang="en-US" sz="2500" dirty="0" smtClean="0"/>
              <a:t> products: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vouchers ranging from $15 - $255 (whole dollar amounts);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direct load to PATCO FREEDOM Cards;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bike benefit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5360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 dirty="0"/>
              <a:t>RideECO Select products: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Stored Value Card (SVC</a:t>
            </a:r>
            <a:r>
              <a:rPr lang="en-US" altLang="en-US" sz="2100" dirty="0" smtClean="0"/>
              <a:t>);</a:t>
            </a:r>
            <a:endParaRPr lang="en-US" altLang="en-US" sz="2100" dirty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Vouchers;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loads to PATCO cards;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SEPTA monthly passes and 10-trip tickets;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bike </a:t>
            </a:r>
            <a:r>
              <a:rPr lang="en-US" altLang="en-US" sz="2100" dirty="0" smtClean="0"/>
              <a:t>benefit</a:t>
            </a:r>
            <a:endParaRPr lang="en-US" altLang="en-US" sz="2500" dirty="0"/>
          </a:p>
          <a:p>
            <a:pPr>
              <a:lnSpc>
                <a:spcPct val="90000"/>
              </a:lnSpc>
            </a:pPr>
            <a:r>
              <a:rPr lang="en-US" altLang="en-US" sz="2500" dirty="0"/>
              <a:t>RideECO </a:t>
            </a:r>
            <a:r>
              <a:rPr lang="en-US" altLang="en-US" sz="2500" dirty="0" smtClean="0"/>
              <a:t>Select’s SVC is branded as a credit card, so it can be used wherever credit cards are accepted (enabling the ability to offer a national benefit); is also compatible with SEPTA’s new fare collection system – SEPTA Key </a:t>
            </a:r>
            <a:endParaRPr lang="en-US" sz="25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7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Program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Over $291 million in sales since inception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Mix of companies: geographic, industry, size, administration type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Initiating a RideECO program results in 17% new riders; 41% ride more*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* Per research </a:t>
            </a:r>
            <a:r>
              <a:rPr lang="en-US" sz="2000" i="1" dirty="0" smtClean="0"/>
              <a:t>of current RideECO users </a:t>
            </a:r>
            <a:r>
              <a:rPr lang="en-US" sz="2000" dirty="0" smtClean="0"/>
              <a:t>completed by RideECO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06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RideECO is offered as a pre-tax payroll deduction, the savings can add up:</a:t>
            </a:r>
          </a:p>
          <a:p>
            <a:pPr lvl="1"/>
            <a:r>
              <a:rPr lang="en-US" dirty="0" smtClean="0"/>
              <a:t>Employee savings: up to $1,000/year</a:t>
            </a:r>
          </a:p>
          <a:p>
            <a:pPr lvl="1"/>
            <a:r>
              <a:rPr lang="en-US" dirty="0" smtClean="0"/>
              <a:t>Employer savings: more than $230, per employee, per year</a:t>
            </a:r>
          </a:p>
          <a:p>
            <a:r>
              <a:rPr lang="en-US" dirty="0" smtClean="0"/>
              <a:t>RideECO deductions are exempt from Federal Income and FICA payroll taxes</a:t>
            </a:r>
          </a:p>
        </p:txBody>
      </p:sp>
    </p:spTree>
    <p:extLst>
      <p:ext uri="{BB962C8B-B14F-4D97-AF65-F5344CB8AC3E}">
        <p14:creationId xmlns:p14="http://schemas.microsoft.com/office/powerpoint/2010/main" val="377099379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483</TotalTime>
  <Words>420</Words>
  <Application>Microsoft Office PowerPoint</Application>
  <PresentationFormat>On-screen Show (4:3)</PresentationFormat>
  <Paragraphs>48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Capsules</vt:lpstr>
      <vt:lpstr>Program Overview</vt:lpstr>
      <vt:lpstr>Program Overview (continued)</vt:lpstr>
      <vt:lpstr>Program Overview (continued)</vt:lpstr>
      <vt:lpstr>Program Overview (continued)</vt:lpstr>
      <vt:lpstr>Program Status</vt:lpstr>
      <vt:lpstr>Savings Opportunities</vt:lpstr>
    </vt:vector>
  </TitlesOfParts>
  <Company>DVRPC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Burke, Erin</dc:creator>
  <cp:lastModifiedBy>ccharlton</cp:lastModifiedBy>
  <cp:revision>16</cp:revision>
  <dcterms:created xsi:type="dcterms:W3CDTF">2015-10-14T16:44:19Z</dcterms:created>
  <dcterms:modified xsi:type="dcterms:W3CDTF">2016-06-27T15:10:13Z</dcterms:modified>
</cp:coreProperties>
</file>